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8" r:id="rId3"/>
    <p:sldId id="269" r:id="rId4"/>
    <p:sldId id="270" r:id="rId5"/>
    <p:sldId id="257" r:id="rId6"/>
    <p:sldId id="265" r:id="rId7"/>
    <p:sldId id="258" r:id="rId8"/>
    <p:sldId id="266" r:id="rId9"/>
    <p:sldId id="260" r:id="rId10"/>
    <p:sldId id="271" r:id="rId11"/>
    <p:sldId id="272" r:id="rId12"/>
    <p:sldId id="263" r:id="rId13"/>
    <p:sldId id="280" r:id="rId14"/>
    <p:sldId id="282" r:id="rId15"/>
    <p:sldId id="281" r:id="rId16"/>
    <p:sldId id="285" r:id="rId17"/>
    <p:sldId id="286" r:id="rId18"/>
    <p:sldId id="288" r:id="rId19"/>
    <p:sldId id="287" r:id="rId20"/>
    <p:sldId id="291" r:id="rId21"/>
    <p:sldId id="26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2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 showGuides="1">
      <p:cViewPr>
        <p:scale>
          <a:sx n="112" d="100"/>
          <a:sy n="112" d="100"/>
        </p:scale>
        <p:origin x="-402" y="72"/>
      </p:cViewPr>
      <p:guideLst>
        <p:guide orient="horz" pos="2159"/>
        <p:guide pos="28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8E1692-49BF-41F2-B34A-7DA12F39649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979F-5350-43A7-9309-82ABED0AA37A}" type="slidenum">
              <a:rPr lang="ru-RU" altLang="ru-RU" smtClean="0"/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8CFB5-4DB8-4999-BF25-E603EB0B1E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F762-F1E4-44A8-B1E2-CC002428C2CE}" type="slidenum">
              <a:rPr lang="ru-RU" altLang="ru-RU" smtClean="0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89D6B-7CE6-4CCC-A6BF-C63CE22751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3D44-FC51-4695-9BBD-B6EB82B87055}" type="slidenum">
              <a:rPr lang="ru-RU" altLang="ru-RU" smtClean="0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5846ED-178D-4D67-B3E4-6EE887638DC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816F-8FF3-4B95-8719-B3658FCD9DA7}" type="slidenum">
              <a:rPr lang="ru-RU" altLang="ru-RU" smtClean="0"/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1D39AE-CB3A-4612-9B98-793E3871629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D5ED-7376-48B1-B87C-475B6E42CFDD}" type="slidenum">
              <a:rPr lang="ru-RU" altLang="ru-RU" smtClean="0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76E4AF-7BC1-41FE-B7CE-928D02A1641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6331-4554-422F-82AE-DCF10928BC92}" type="slidenum">
              <a:rPr lang="ru-RU" altLang="ru-RU" smtClean="0"/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CEA59C-8812-4EE2-99CF-4FDFA6E16AC5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E11B-72FC-443F-B553-918448AF46E7}" type="slidenum">
              <a:rPr lang="ru-RU" altLang="ru-RU" smtClean="0"/>
            </a:fld>
            <a:endParaRPr lang="ru-RU" alt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4787CE-0A35-4D42-A89A-8F6209A8ED3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5198-EEDF-4B83-B2E8-DEFBE7577938}" type="slidenum">
              <a:rPr lang="ru-RU" altLang="ru-RU" smtClean="0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169476-C7C7-40B7-886F-D4DE7B783D31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0DBE-9381-4D31-A86D-F2DE7427A9CB}" type="slidenum">
              <a:rPr lang="ru-RU" altLang="ru-RU" smtClean="0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784E1A-AB32-4A57-B213-31F9B7E4C19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FB70C-1886-4EBC-BD3D-9681E2CAF418}" type="slidenum">
              <a:rPr lang="ru-RU" altLang="ru-RU" smtClean="0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9F459-614A-4459-8463-25CC13DD6E54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B551-D617-4F61-89DB-BD8A6AAF869F}" type="slidenum">
              <a:rPr lang="ru-RU" altLang="ru-RU" smtClean="0"/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CF4712C-E452-4DC9-9ABA-23FB10493A4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94A9F3-D43F-49F1-9726-960337BC7056}" type="slidenum">
              <a:rPr lang="ru-RU" altLang="ru-RU" smtClean="0"/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https://ds-mechta.27obr.ru/item/1133515%20%20%20" TargetMode="Externa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https://ds-mechta.27obr.ru/item/1133515%20%20%2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647065" y="1501775"/>
            <a:ext cx="8029575" cy="258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Краткая презентация </a:t>
            </a:r>
            <a:br>
              <a:rPr lang="ru-RU" alt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alt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образовательной программы дошкольного образовательного учреждения (ОП ДО)</a:t>
            </a:r>
            <a:endParaRPr lang="ru-RU" alt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899592" y="332656"/>
            <a:ext cx="7776864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smtClean="0">
                <a:latin typeface="Georgia" panose="02040502050405020303" pitchFamily="18" charset="0"/>
              </a:rPr>
              <a:t>Муниципальное бюджетное дошкольное образовательное учреждение</a:t>
            </a:r>
            <a:endParaRPr lang="ru-RU" altLang="ru-RU" dirty="0" smtClean="0">
              <a:latin typeface="Georgia" panose="02040502050405020303" pitchFamily="18" charset="0"/>
            </a:endParaRPr>
          </a:p>
          <a:p>
            <a:pPr algn="ctr" eaLnBrk="1" hangingPunct="1"/>
            <a:r>
              <a:rPr lang="ru-RU" altLang="ru-RU" dirty="0" smtClean="0">
                <a:latin typeface="Georgia" panose="02040502050405020303" pitchFamily="18" charset="0"/>
              </a:rPr>
              <a:t>детский сад «Мечта» с.Князе-Волконское</a:t>
            </a:r>
            <a:endParaRPr lang="ru-RU" altLang="ru-RU" dirty="0" smtClean="0">
              <a:latin typeface="Georgia" panose="02040502050405020303" pitchFamily="18" charset="0"/>
            </a:endParaRPr>
          </a:p>
          <a:p>
            <a:pPr algn="ctr" eaLnBrk="1" hangingPunct="1"/>
            <a:r>
              <a:rPr lang="ru-RU" altLang="ru-RU" dirty="0">
                <a:latin typeface="Georgia" panose="02040502050405020303" pitchFamily="18" charset="0"/>
              </a:rPr>
              <a:t>Хабарвоского муниципального района Хабаровского края</a:t>
            </a:r>
            <a:endParaRPr lang="ru-RU" altLang="ru-RU" dirty="0">
              <a:latin typeface="Georgia" panose="02040502050405020303" pitchFamily="18" charset="0"/>
            </a:endParaRPr>
          </a:p>
        </p:txBody>
      </p:sp>
      <p:pic>
        <p:nvPicPr>
          <p:cNvPr id="8" name="Рисунок 7" descr="D:\ФОП\К проверке\РАбота с родителями\1613637834_107-p-fon-dlya-prezentatsii-detskoi-knigi-121.jpg"/>
          <p:cNvPicPr/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7400" y1="52412" x2="7400" y2="52412"/>
                        <a14:foregroundMark x1="8833" y1="55529" x2="8833" y2="55529"/>
                        <a14:foregroundMark x1="12533" y1="55824" x2="12533" y2="55824"/>
                        <a14:foregroundMark x1="13800" y1="53824" x2="13800" y2="53824"/>
                        <a14:foregroundMark x1="3867" y1="46765" x2="3867" y2="46765"/>
                        <a14:foregroundMark x1="2733" y1="44471" x2="2733" y2="44471"/>
                        <a14:foregroundMark x1="5933" y1="58941" x2="5933" y2="58941"/>
                        <a14:foregroundMark x1="12200" y1="57765" x2="12200" y2="57765"/>
                        <a14:foregroundMark x1="10900" y1="64000" x2="10900" y2="64000"/>
                        <a14:foregroundMark x1="6433" y1="62882" x2="6433" y2="62882"/>
                        <a14:foregroundMark x1="1600" y1="61471" x2="1600" y2="61471"/>
                        <a14:foregroundMark x1="3200" y1="62294" x2="3200" y2="62294"/>
                        <a14:foregroundMark x1="7700" y1="68000" x2="7700" y2="68000"/>
                        <a14:foregroundMark x1="7867" y1="72529" x2="7867" y2="72529"/>
                        <a14:foregroundMark x1="5633" y1="73647" x2="5633" y2="73647"/>
                        <a14:foregroundMark x1="4800" y1="77647" x2="4800" y2="77647"/>
                        <a14:foregroundMark x1="6267" y1="83000" x2="6267" y2="83000"/>
                        <a14:foregroundMark x1="8333" y1="82412" x2="8333" y2="82412"/>
                        <a14:foregroundMark x1="11733" y1="84412" x2="11733" y2="84412"/>
                        <a14:foregroundMark x1="13633" y1="84118" x2="13633" y2="84118"/>
                        <a14:foregroundMark x1="16200" y1="84706" x2="16200" y2="84706"/>
                        <a14:foregroundMark x1="7700" y1="70235" x2="7700" y2="70235"/>
                        <a14:foregroundMark x1="9967" y1="75941" x2="9967" y2="75941"/>
                        <a14:foregroundMark x1="17967" y1="59765" x2="17967" y2="59765"/>
                        <a14:foregroundMark x1="46067" y1="16412" x2="46067" y2="16412"/>
                        <a14:foregroundMark x1="47367" y1="19235" x2="47367" y2="19235"/>
                        <a14:foregroundMark x1="58433" y1="18706" x2="58433" y2="18706"/>
                        <a14:foregroundMark x1="79300" y1="21824" x2="79300" y2="21824"/>
                        <a14:foregroundMark x1="96167" y1="35706" x2="96167" y2="35706"/>
                        <a14:foregroundMark x1="93733" y1="39353" x2="93733" y2="39353"/>
                        <a14:foregroundMark x1="86367" y1="53824" x2="86367" y2="53824"/>
                        <a14:foregroundMark x1="87500" y1="61176" x2="87500" y2="61176"/>
                        <a14:foregroundMark x1="86700" y1="58353" x2="86700" y2="58353"/>
                        <a14:foregroundMark x1="89900" y1="60059" x2="89900" y2="60059"/>
                        <a14:foregroundMark x1="91033" y1="61765" x2="91033" y2="61765"/>
                        <a14:foregroundMark x1="87967" y1="69118" x2="87967" y2="69118"/>
                        <a14:foregroundMark x1="85233" y1="75059" x2="85233" y2="75059"/>
                        <a14:foregroundMark x1="90867" y1="67706" x2="90867" y2="67706"/>
                        <a14:foregroundMark x1="89567" y1="71118" x2="89567" y2="71118"/>
                        <a14:foregroundMark x1="89733" y1="75353" x2="89733" y2="75353"/>
                        <a14:foregroundMark x1="87500" y1="81294" x2="87500" y2="81294"/>
                        <a14:foregroundMark x1="85233" y1="77882" x2="85233" y2="77882"/>
                        <a14:foregroundMark x1="83467" y1="78765" x2="83467" y2="78765"/>
                        <a14:foregroundMark x1="82033" y1="79588" x2="82033" y2="79588"/>
                        <a14:foregroundMark x1="72067" y1="83824" x2="72067" y2="83824"/>
                        <a14:foregroundMark x1="29067" y1="82412" x2="29067" y2="82412"/>
                        <a14:foregroundMark x1="2100" y1="42471" x2="2100" y2="42471"/>
                        <a14:foregroundMark x1="41100" y1="45353" x2="41100" y2="45353"/>
                        <a14:backgroundMark x1="11733" y1="7647" x2="11733" y2="7647"/>
                        <a14:backgroundMark x1="10433" y1="16412" x2="10433" y2="16412"/>
                        <a14:backgroundMark x1="4333" y1="35706" x2="4333" y2="35706"/>
                        <a14:backgroundMark x1="15733" y1="25235" x2="15733" y2="25235"/>
                        <a14:backgroundMark x1="37233" y1="4235" x2="37233" y2="4235"/>
                        <a14:backgroundMark x1="88933" y1="5941" x2="88933" y2="5941"/>
                        <a14:backgroundMark x1="15400" y1="96588" x2="15400" y2="96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21088"/>
            <a:ext cx="4320480" cy="2200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835785" y="428625"/>
            <a:ext cx="5062855" cy="61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2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ОП ДО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включает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altLang="ru-RU" sz="32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Горизонтальная прокрутка 4"/>
          <p:cNvSpPr/>
          <p:nvPr/>
        </p:nvSpPr>
        <p:spPr>
          <a:xfrm>
            <a:off x="300355" y="2565400"/>
            <a:ext cx="2863215" cy="1296670"/>
          </a:xfrm>
          <a:prstGeom prst="horizontalScroll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Иные</a:t>
            </a:r>
            <a:r>
              <a:rPr spc="-45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компоненты</a:t>
            </a:r>
            <a:endParaRPr lang="ru-RU" altLang="en-US"/>
          </a:p>
        </p:txBody>
      </p:sp>
      <p:sp>
        <p:nvSpPr>
          <p:cNvPr id="6" name="Горизонтальная прокрутка 5"/>
          <p:cNvSpPr/>
          <p:nvPr/>
        </p:nvSpPr>
        <p:spPr>
          <a:xfrm>
            <a:off x="419100" y="1045210"/>
            <a:ext cx="2719070" cy="1325880"/>
          </a:xfrm>
          <a:prstGeom prst="horizontalScroll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12700" algn="ctr">
              <a:spcBef>
                <a:spcPts val="100"/>
              </a:spcBef>
              <a:defRPr/>
            </a:pPr>
            <a:r>
              <a:rPr spc="-15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Учебно-методическая</a:t>
            </a:r>
            <a:r>
              <a:rPr spc="15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документация</a:t>
            </a:r>
            <a:endParaRPr lang="ru-RU" altLang="en-US"/>
          </a:p>
        </p:txBody>
      </p:sp>
      <p:sp>
        <p:nvSpPr>
          <p:cNvPr id="7" name="Стрелка вправо 6"/>
          <p:cNvSpPr/>
          <p:nvPr/>
        </p:nvSpPr>
        <p:spPr>
          <a:xfrm>
            <a:off x="3252470" y="1557020"/>
            <a:ext cx="746125" cy="3492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>
              <a:solidFill>
                <a:srgbClr val="FFFF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228340" y="3068955"/>
            <a:ext cx="746125" cy="3492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>
              <a:solidFill>
                <a:srgbClr val="FFFF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627630" y="3789045"/>
            <a:ext cx="307975" cy="47371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4150995" y="1131570"/>
            <a:ext cx="4461510" cy="13817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indent="0" algn="just" eaLnBrk="1" latinLnBrk="0" hangingPunct="1">
              <a:buFontTx/>
              <a:buChar char="-"/>
            </a:pPr>
            <a:r>
              <a:rPr lang="ru-RU" altLang="ru-RU" sz="1600" b="1" i="1" dirty="0">
                <a:latin typeface="Times New Roman" panose="02020603050405020304" pitchFamily="18" charset="0"/>
                <a:ea typeface="SimSun" panose="02010600030101010101" pitchFamily="2" charset="-122"/>
                <a:cs typeface="Mangal"/>
                <a:sym typeface="+mn-ea"/>
              </a:rPr>
              <a:t>рабочая программа воспитания, </a:t>
            </a:r>
            <a:endParaRPr lang="ru-RU" altLang="ru-RU" sz="1600" b="1" i="1" dirty="0">
              <a:latin typeface="Times New Roman" panose="02020603050405020304" pitchFamily="18" charset="0"/>
              <a:ea typeface="SimSun" panose="02010600030101010101" pitchFamily="2" charset="-122"/>
              <a:cs typeface="Mangal"/>
            </a:endParaRPr>
          </a:p>
          <a:p>
            <a:pPr marL="0" indent="0" algn="just" eaLnBrk="1" latinLnBrk="0" hangingPunct="1">
              <a:buFontTx/>
              <a:buChar char="-"/>
            </a:pPr>
            <a:r>
              <a:rPr lang="ru-RU" altLang="ru-RU" sz="1600" b="1" i="1" dirty="0">
                <a:latin typeface="Times New Roman" panose="02020603050405020304" pitchFamily="18" charset="0"/>
                <a:ea typeface="SimSun" panose="02010600030101010101" pitchFamily="2" charset="-122"/>
                <a:cs typeface="Mangal"/>
                <a:sym typeface="+mn-ea"/>
              </a:rPr>
              <a:t>примерный  режим и распорядок дня дошкольных групп, </a:t>
            </a:r>
            <a:endParaRPr lang="ru-RU" altLang="ru-RU" sz="1600" b="1" i="1" dirty="0">
              <a:latin typeface="Times New Roman" panose="02020603050405020304" pitchFamily="18" charset="0"/>
              <a:ea typeface="SimSun" panose="02010600030101010101" pitchFamily="2" charset="-122"/>
              <a:cs typeface="Mangal"/>
            </a:endParaRPr>
          </a:p>
          <a:p>
            <a:pPr marL="0" indent="0" algn="just" eaLnBrk="1" latinLnBrk="0" hangingPunct="1">
              <a:buFontTx/>
              <a:buChar char="-"/>
            </a:pPr>
            <a:r>
              <a:rPr lang="ru-RU" altLang="ru-RU" sz="1600" b="1" i="1" dirty="0">
                <a:latin typeface="Times New Roman" panose="02020603050405020304" pitchFamily="18" charset="0"/>
                <a:ea typeface="SimSun" panose="02010600030101010101" pitchFamily="2" charset="-122"/>
                <a:cs typeface="Mangal"/>
                <a:sym typeface="+mn-ea"/>
              </a:rPr>
              <a:t>календарный план  воспитательной работы. </a:t>
            </a:r>
            <a:endParaRPr lang="ru-RU" altLang="ru-RU" sz="1600" b="1" i="1" dirty="0">
              <a:latin typeface="Times New Roman" panose="02020603050405020304" pitchFamily="18" charset="0"/>
              <a:ea typeface="SimSun" panose="02010600030101010101" pitchFamily="2" charset="-122"/>
              <a:cs typeface="Mangal"/>
              <a:sym typeface="+mn-ea"/>
            </a:endParaRPr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4174490" y="2741930"/>
            <a:ext cx="4436110" cy="1110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144145"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планируемые </a:t>
            </a:r>
            <a:r>
              <a:rPr lang="ru-RU" sz="1600" b="1" i="1" spc="-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результаты</a:t>
            </a:r>
            <a:r>
              <a:rPr lang="ru-RU" sz="1600" b="1" i="1" spc="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реализации</a:t>
            </a:r>
            <a:r>
              <a:rPr lang="ru-RU" sz="1600" b="1" i="1" spc="-2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программы,</a:t>
            </a:r>
            <a:endParaRPr lang="ru-RU" sz="1600" b="1" i="1" spc="-10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144145"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п</a:t>
            </a: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едагогическая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диагностика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достижения</a:t>
            </a:r>
            <a:r>
              <a:rPr lang="ru-RU" sz="1600" b="1" i="1" spc="2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планируемых</a:t>
            </a:r>
            <a:r>
              <a:rPr lang="ru-RU" sz="1600" b="1" i="1" spc="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результатов,</a:t>
            </a:r>
            <a:endParaRPr lang="ru-RU" altLang="en-US" sz="1600" b="1" i="1" spc="-30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688340" y="4439920"/>
            <a:ext cx="7600950" cy="21882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з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адачи</a:t>
            </a:r>
            <a:r>
              <a:rPr lang="ru-RU" sz="1600" b="1" i="1" spc="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и</a:t>
            </a:r>
            <a:r>
              <a:rPr lang="ru-RU" sz="1600" b="1" i="1" spc="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2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содержание</a:t>
            </a: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образования</a:t>
            </a:r>
            <a:r>
              <a:rPr lang="ru-RU" sz="1600" b="1" i="1" spc="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(обучения</a:t>
            </a:r>
            <a:r>
              <a:rPr lang="ru-RU" sz="1600" b="1" i="1" spc="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и</a:t>
            </a:r>
            <a:r>
              <a:rPr lang="ru-RU" sz="1600" b="1" i="1" spc="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воспитания)</a:t>
            </a:r>
            <a:r>
              <a:rPr lang="ru-RU" sz="1600" b="1" i="1" spc="2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600" b="1" i="1" spc="-62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образовательным областям,</a:t>
            </a:r>
            <a:endParaRPr lang="ru-RU" sz="1600" b="1" i="1" spc="-15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в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ариативные</a:t>
            </a:r>
            <a:r>
              <a:rPr lang="ru-RU" sz="1600" b="1" i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формы,</a:t>
            </a:r>
            <a:r>
              <a:rPr lang="ru-RU" sz="1600" b="1" i="1" spc="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способы,</a:t>
            </a:r>
            <a:r>
              <a:rPr lang="ru-RU" sz="1600" b="1" i="1" spc="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методы</a:t>
            </a:r>
            <a:r>
              <a:rPr lang="ru-RU" sz="1600" b="1" i="1" spc="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реализации</a:t>
            </a:r>
            <a:r>
              <a:rPr lang="ru-RU" sz="1600" b="1" i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Программы,</a:t>
            </a:r>
            <a:endParaRPr lang="ru-RU" sz="1600" b="1" i="1" spc="-5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о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собенности образовательной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деятельности</a:t>
            </a:r>
            <a:r>
              <a:rPr lang="ru-RU" sz="1600" b="1" i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разных</a:t>
            </a:r>
            <a:r>
              <a:rPr lang="ru-RU" sz="1600" b="1" i="1" spc="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видов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и </a:t>
            </a:r>
            <a:r>
              <a:rPr lang="ru-RU" sz="1600" b="1" i="1" spc="-62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культурных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практик,</a:t>
            </a:r>
            <a:endParaRPr lang="ru-RU" sz="1600" b="1" i="1" spc="-5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с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пособы</a:t>
            </a:r>
            <a:r>
              <a:rPr lang="ru-RU" sz="1600" b="1" i="1" spc="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и</a:t>
            </a:r>
            <a:r>
              <a:rPr lang="ru-RU" sz="1600" b="1" i="1" spc="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направления</a:t>
            </a:r>
            <a:r>
              <a:rPr lang="ru-RU" sz="1600" b="1" i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поддержки</a:t>
            </a:r>
            <a:r>
              <a:rPr lang="ru-RU" sz="1600" b="1" i="1" spc="2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2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детской</a:t>
            </a:r>
            <a:r>
              <a:rPr lang="ru-RU" sz="1600" b="1" i="1" spc="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инициативы,</a:t>
            </a:r>
            <a:endParaRPr lang="ru-RU" sz="1600" b="1" i="1" spc="-10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SzPct val="80000"/>
              <a:buFontTx/>
              <a:buChar char="-"/>
              <a:tabLst>
                <a:tab pos="527685" algn="l"/>
                <a:tab pos="528320" algn="l"/>
              </a:tabLst>
              <a:defRPr/>
            </a:pP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особенности взаимодействия </a:t>
            </a:r>
            <a:r>
              <a:rPr lang="ru-RU" sz="1600" b="1" i="1" spc="-1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педагогического коллектива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с </a:t>
            </a:r>
            <a:r>
              <a:rPr lang="ru-RU" sz="1600" b="1" i="1" spc="-62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600" b="1" i="1" spc="-5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семьями</a:t>
            </a:r>
            <a:r>
              <a:rPr lang="ru-RU" sz="1600" b="1" i="1" spc="-1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 обучающихся</a:t>
            </a:r>
            <a:r>
              <a:rPr lang="ru-RU" sz="1600" b="1" i="1" spc="-3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+mn-ea"/>
              </a:rPr>
              <a:t>,</a:t>
            </a:r>
            <a:endParaRPr lang="ru-RU" altLang="en-US" sz="1600" b="1" i="1" spc="-30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2049780" y="476885"/>
            <a:ext cx="5431155" cy="9582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 eaLnBrk="1" hangingPunct="1">
              <a:buFont typeface="Symbol" panose="05050102010706020507" pitchFamily="18" charset="2"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Направления обучения и воспитания – </a:t>
            </a:r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образовательные области:</a:t>
            </a:r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Вертикальная прокрутка 2"/>
          <p:cNvSpPr/>
          <p:nvPr/>
        </p:nvSpPr>
        <p:spPr>
          <a:xfrm>
            <a:off x="1115695" y="1485265"/>
            <a:ext cx="7056120" cy="4777105"/>
          </a:xfrm>
          <a:prstGeom prst="verticalScroll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eaLnBrk="1" hangingPunct="1">
              <a:buClrTx/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«Физическое развитие»</a:t>
            </a:r>
            <a:endParaRPr lang="ru-RU" alt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Tx/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«Социально – коммуникативное развитие»</a:t>
            </a:r>
            <a:endParaRPr lang="ru-RU" alt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Tx/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«Познавательное развитие» </a:t>
            </a:r>
            <a:endParaRPr lang="ru-RU" alt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Tx/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«Речевое развитие»</a:t>
            </a:r>
            <a:endParaRPr lang="ru-RU" alt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Tx/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«Художественно – эстетическое развитие»</a:t>
            </a:r>
            <a:endParaRPr lang="ru-RU" alt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495935" y="391795"/>
            <a:ext cx="8146415" cy="28498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540385" algn="ctr">
              <a:tabLst>
                <a:tab pos="9017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Образовательная деятельность в ДОУ включает:</a:t>
            </a:r>
            <a:endParaRPr lang="ru-RU" sz="2800" b="1" dirty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indent="540385" algn="just">
              <a:tabLst>
                <a:tab pos="9017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indent="540385" algn="just">
              <a:tabLst>
                <a:tab pos="9017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образовательную деятельность, осуществляемую в процессе организации различных видов детской деятельности;</a:t>
            </a:r>
            <a:endParaRPr lang="ru-RU" sz="1200" dirty="0">
              <a:ea typeface="Times New Roman" panose="02020603050405020304" pitchFamily="18" charset="0"/>
            </a:endParaRPr>
          </a:p>
          <a:p>
            <a:pPr indent="540385" algn="just">
              <a:tabLst>
                <a:tab pos="9017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образовательную деятельность, осуществляемую в ходе режимных процессов;</a:t>
            </a:r>
            <a:endParaRPr lang="ru-RU" sz="1200" dirty="0">
              <a:ea typeface="Times New Roman" panose="02020603050405020304" pitchFamily="18" charset="0"/>
            </a:endParaRPr>
          </a:p>
          <a:p>
            <a:pPr indent="540385" algn="just">
              <a:tabLst>
                <a:tab pos="9017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самостоятельную деятельность детей;</a:t>
            </a:r>
            <a:endParaRPr lang="ru-RU" sz="1200" dirty="0">
              <a:ea typeface="Times New Roman" panose="02020603050405020304" pitchFamily="18" charset="0"/>
            </a:endParaRPr>
          </a:p>
          <a:p>
            <a:pPr indent="540385" algn="just">
              <a:tabLst>
                <a:tab pos="9017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взаимодействие с семьями детей по реализации образовательной программы ДО (п.24.1. ФОП ДО).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indent="540385" algn="just">
              <a:tabLst>
                <a:tab pos="90170" algn="l"/>
              </a:tabLst>
            </a:pPr>
            <a:endParaRPr lang="ru-RU" altLang="en-US" dirty="0"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indent="540385" algn="ctr">
              <a:tabLst>
                <a:tab pos="90170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К культурным практикам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indent="540385" algn="just">
              <a:tabLst>
                <a:tab pos="9017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относят игровую, продуктивную, познавательно-исследовательскую, коммуникативную практики, чтение художественной литературы (п.24.19. ФОП ДО)</a:t>
            </a:r>
            <a:endParaRPr lang="ru-RU" dirty="0">
              <a:ea typeface="Times New Roman" panose="02020603050405020304" pitchFamily="18" charset="0"/>
            </a:endParaRPr>
          </a:p>
          <a:p>
            <a:pPr indent="540385" algn="just">
              <a:tabLst>
                <a:tab pos="90170" algn="l"/>
              </a:tabLst>
            </a:pPr>
            <a:endParaRPr lang="ru-RU" altLang="en-US" dirty="0"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Изображение 2" descr="005104593_1-d5cfee5e0a7a771e1e398c296cca32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420" y="264795"/>
            <a:ext cx="8458835" cy="61550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2555875" y="332740"/>
            <a:ext cx="45720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Специфика контингента воспитанников ДОУ </a:t>
            </a:r>
            <a:endParaRPr lang="ru-RU" alt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1052830" y="1923415"/>
            <a:ext cx="7065645" cy="3023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indent="0" algn="ctr">
              <a:spcBef>
                <a:spcPts val="0"/>
              </a:spcBef>
              <a:spcAft>
                <a:spcPts val="600"/>
              </a:spcAft>
              <a:buBlip>
                <a:blip r:embed="rId1"/>
              </a:buBlip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Количество воспитанников в ДОУ –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222</a:t>
            </a:r>
            <a:endParaRPr lang="ru-RU" alt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Blip>
                <a:blip r:embed="rId1"/>
              </a:buBlip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Количество групп общеразвивающей  направленности-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8</a:t>
            </a:r>
            <a:endParaRPr lang="ru-RU" alt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Blip>
                <a:blip r:embed="rId1"/>
              </a:buBlip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Количество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воспитанников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 нормативным уровнем развития –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218 </a:t>
            </a:r>
            <a:r>
              <a:rPr lang="ru-RU" alt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чел.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(98 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%)</a:t>
            </a:r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Blip>
                <a:blip r:embed="rId1"/>
              </a:buBlip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Количество воспитанников,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имеющих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тяжелые нарушения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речи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–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</a:t>
            </a:r>
            <a:r>
              <a:rPr lang="ru-RU" alt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чел.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(2 %)</a:t>
            </a:r>
            <a:endParaRPr lang="ru-RU" alt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из них: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222чел.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– 100 % (дошкольный возраст)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Blip>
                <a:blip r:embed="rId1"/>
              </a:buBlip>
              <a:defRPr/>
            </a:pPr>
            <a:endParaRPr lang="ru-RU" alt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ru-RU" alt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 descr="Цель взаимодействия ДОУ и семь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295" y="297180"/>
            <a:ext cx="8095615" cy="60642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 descr="image-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505" y="484505"/>
            <a:ext cx="8653780" cy="596836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438150" y="652780"/>
            <a:ext cx="8221980" cy="49174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342900" algn="ctr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Программа воспитания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Разработана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на основе ФОП ДО, 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требований Федерального закона № 304-ФЗ от 31.07.2020 «О внесении изменений в Федеральный закон «Об образовании в Российской Федерации» по вопросам воспитания обучающихся», 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indent="342900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Программа отражает интересы и запросы участников образовательных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отношений:</a:t>
            </a:r>
            <a:endParaRPr lang="ru-RU" sz="1200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ребенка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, признавая приоритетную роль его личностного развития на основе возрастных и индивидуальных особенностей, интересов и потребностей; </a:t>
            </a:r>
            <a:endParaRPr lang="ru-RU" sz="12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родителей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ребенка (законных представителей) и значимых для ребенка взрослых; </a:t>
            </a:r>
            <a:endParaRPr lang="ru-RU" sz="12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государства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и общества. </a:t>
            </a:r>
            <a:endParaRPr lang="ru-RU" altLang="en-US" dirty="0"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Изображение 2" descr="slide-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260350"/>
            <a:ext cx="8180705" cy="615759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 descr="uIZfUA7WJd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404495"/>
            <a:ext cx="7730490" cy="3538220"/>
          </a:xfrm>
          <a:prstGeom prst="rect">
            <a:avLst/>
          </a:prstGeom>
        </p:spPr>
      </p:pic>
      <p:sp>
        <p:nvSpPr>
          <p:cNvPr id="3" name="Лента лицом вверх 2"/>
          <p:cNvSpPr/>
          <p:nvPr/>
        </p:nvSpPr>
        <p:spPr>
          <a:xfrm>
            <a:off x="395605" y="4149090"/>
            <a:ext cx="8559165" cy="2168525"/>
          </a:xfrm>
          <a:prstGeom prst="ribbon2">
            <a:avLst>
              <a:gd name="adj1" fmla="val 23213"/>
              <a:gd name="adj2" fmla="val 50000"/>
            </a:avLst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ru-RU" altLang="en-US" sz="2400" b="1">
                <a:solidFill>
                  <a:srgbClr val="FFFF00"/>
                </a:solidFill>
                <a:latin typeface="Monotype Corsiva" panose="03010101010201010101" charset="0"/>
                <a:cs typeface="Monotype Corsiva" panose="03010101010201010101" charset="0"/>
              </a:rPr>
              <a:t>МБДОУ с. Князе-Волконское </a:t>
            </a:r>
            <a:endParaRPr lang="ru-RU" altLang="en-US" sz="2400" b="1">
              <a:solidFill>
                <a:srgbClr val="FFFF00"/>
              </a:solidFill>
              <a:latin typeface="Monotype Corsiva" panose="03010101010201010101" charset="0"/>
              <a:cs typeface="Monotype Corsiva" panose="03010101010201010101" charset="0"/>
            </a:endParaRPr>
          </a:p>
          <a:p>
            <a:pPr algn="ctr"/>
            <a:r>
              <a:rPr lang="ru-RU" altLang="en-US" sz="2000" b="1">
                <a:solidFill>
                  <a:srgbClr val="FFFF00"/>
                </a:solidFill>
                <a:latin typeface="Monotype Corsiva" panose="03010101010201010101" charset="0"/>
                <a:cs typeface="Monotype Corsiva" panose="03010101010201010101" charset="0"/>
              </a:rPr>
              <a:t>ссылка на программу: </a:t>
            </a:r>
            <a:endParaRPr lang="ru-RU" altLang="en-US" sz="2000" b="1">
              <a:solidFill>
                <a:srgbClr val="FFFF00"/>
              </a:solidFill>
              <a:latin typeface="Monotype Corsiva" panose="03010101010201010101" charset="0"/>
              <a:cs typeface="Monotype Corsiva" panose="03010101010201010101" charset="0"/>
            </a:endParaRPr>
          </a:p>
          <a:p>
            <a:pPr algn="ctr"/>
            <a:r>
              <a:rPr lang="ru-RU" alt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https://782329.selcdn.ru/leonardo/uploadsForSiteId/200434/content/2b3686a0-3ecc-46ef-9de0-d9fd27260ed1.pdf</a:t>
            </a:r>
            <a:endParaRPr lang="ru-RU" altLang="en-US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48680"/>
            <a:ext cx="8424936" cy="5328592"/>
          </a:xfrm>
        </p:spPr>
        <p:txBody>
          <a:bodyPr>
            <a:normAutofit fontScale="47500" lnSpcReduction="200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Уважаемые родители!</a:t>
            </a:r>
            <a:endParaRPr lang="ru-RU" sz="36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45720" indent="0" algn="ctr">
              <a:buNone/>
            </a:pPr>
            <a:endParaRPr lang="ru-RU" sz="28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С </a:t>
            </a:r>
            <a:r>
              <a:rPr lang="ru-RU" altLang="ru-RU" sz="3400" b="1" dirty="0">
                <a:solidFill>
                  <a:srgbClr val="FF0000"/>
                </a:solidFill>
                <a:latin typeface="Georgia" panose="02040502050405020303" pitchFamily="18" charset="0"/>
              </a:rPr>
              <a:t>1 сентября 2023 года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дошкольные учреждения начнут работать по новой федеральной образовательной 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программе дошкольного образования (ФОП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ДО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). </a:t>
            </a:r>
            <a:endParaRPr lang="ru-RU" altLang="ru-RU" sz="3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3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4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ФЕДЕРАЛЬНАЯ ОБРАЗОВАТЕЛЬНАЯ ПРОГРАММА </a:t>
            </a:r>
            <a:endParaRPr lang="ru-RU" altLang="ru-RU" sz="42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4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ДОШКОЛЬНОГО  ОБРАЗОВАНИЯ </a:t>
            </a:r>
            <a:endParaRPr lang="ru-RU" altLang="ru-RU" sz="42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</a:t>
            </a:r>
            <a:r>
              <a:rPr lang="ru-RU" altLang="ru-RU" sz="3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это </a:t>
            </a:r>
            <a:r>
              <a:rPr lang="ru-RU" altLang="ru-RU" sz="3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обязательный для всех детских садов документ </a:t>
            </a:r>
            <a:endParaRPr lang="ru-RU" altLang="ru-RU" sz="38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утвержден Приказом </a:t>
            </a:r>
            <a:r>
              <a:rPr lang="ru-RU" sz="3400" dirty="0" err="1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Минпросвещения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от </a:t>
            </a:r>
            <a:r>
              <a:rPr lang="ru-RU" sz="34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25.11 2022г. №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1028.</a:t>
            </a:r>
            <a:endParaRPr lang="ru-RU" sz="3400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28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</a:br>
            <a:r>
              <a:rPr lang="ru-RU" altLang="ru-RU" sz="3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ФОП ДО 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определяет единый для всей страны базовый объем, содержание, планируемые результаты дошкольного образования. Предусматривает интеграцию воспитания и обучения в едином образовательном процессе. </a:t>
            </a:r>
            <a:endParaRPr lang="ru-RU" sz="34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390015" y="204470"/>
            <a:ext cx="68389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 dirty="0">
                <a:solidFill>
                  <a:srgbClr val="FF0000"/>
                </a:solidFill>
                <a:latin typeface="Georgia" panose="02040502050405020303" pitchFamily="18" charset="0"/>
              </a:rPr>
              <a:t>Спасибо </a:t>
            </a:r>
            <a:endParaRPr lang="ru-RU" altLang="ru-RU" sz="5400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algn="ctr" eaLnBrk="1" hangingPunct="1"/>
            <a:r>
              <a:rPr lang="ru-RU" altLang="ru-RU" sz="5400" b="1" dirty="0">
                <a:solidFill>
                  <a:srgbClr val="FF0000"/>
                </a:solidFill>
                <a:latin typeface="Georgia" panose="02040502050405020303" pitchFamily="18" charset="0"/>
              </a:rPr>
              <a:t>за внимание!</a:t>
            </a:r>
            <a:endParaRPr lang="ru-RU" altLang="ru-RU" sz="5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" y="2276475"/>
            <a:ext cx="8243570" cy="406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Текстовое поле 1"/>
          <p:cNvSpPr txBox="1"/>
          <p:nvPr/>
        </p:nvSpPr>
        <p:spPr>
          <a:xfrm>
            <a:off x="2780030" y="3696335"/>
            <a:ext cx="3587750" cy="18872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en-US" sz="1400" b="1">
                <a:latin typeface="Sitka Banner" panose="02000505000000020004" charset="0"/>
                <a:cs typeface="Sitka Banner" panose="02000505000000020004" charset="0"/>
              </a:rPr>
              <a:t>ВОПРОСЫ И ПРЕДЛОЖЕНИЯ   К ОБРАЗОВАТЕЛЬНОЙ ПРОГРАММЕ ВАШИХ ДЕТЕЙ МОЖНО ОСТАВИТЬ ЗДЕСЬ: </a:t>
            </a:r>
            <a:endParaRPr lang="ru-RU" altLang="en-US" sz="1400" b="1">
              <a:latin typeface="Sitka Banner" panose="02000505000000020004" charset="0"/>
              <a:cs typeface="Sitka Banner" panose="02000505000000020004" charset="0"/>
            </a:endParaRPr>
          </a:p>
          <a:p>
            <a:pPr algn="ctr"/>
            <a:endParaRPr lang="ru-RU" altLang="en-US" sz="1400" b="1">
              <a:solidFill>
                <a:srgbClr val="FFFF00"/>
              </a:solidFill>
              <a:latin typeface="Sitka Banner" panose="02000505000000020004" charset="0"/>
              <a:cs typeface="Sitka Banner" panose="02000505000000020004" charset="0"/>
              <a:sym typeface="+mn-ea"/>
            </a:endParaRPr>
          </a:p>
          <a:p>
            <a:pPr algn="ctr"/>
            <a:r>
              <a:rPr lang="ru-RU" altLang="en-US" sz="1400" b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E-mail:</a:t>
            </a:r>
            <a:r>
              <a:rPr lang="ru-RU" altLang="en-US" sz="1600" b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</a:t>
            </a:r>
            <a:r>
              <a:rPr lang="ru-RU" altLang="en-US" sz="1600" b="1">
                <a:solidFill>
                  <a:schemeClr val="accent6"/>
                </a:solidFill>
                <a:latin typeface="+mn-ea"/>
                <a:cs typeface="+mn-ea"/>
                <a:sym typeface="+mn-ea"/>
              </a:rPr>
              <a:t>mkdou.volkonka@mail.ru  </a:t>
            </a:r>
            <a:endParaRPr lang="ru-RU" altLang="en-US" sz="1600" b="1">
              <a:solidFill>
                <a:schemeClr val="tx1"/>
              </a:solidFill>
              <a:latin typeface="Tw Cen MT Condensed" panose="020B0606020104020203" charset="0"/>
              <a:cs typeface="Tw Cen MT Condensed" panose="020B0606020104020203" charset="0"/>
            </a:endParaRP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адрес сайта: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  <a:hlinkClick r:id="rId2" action="ppaction://hlinkfile">
                  <a:extLst>
                    <a:ext uri="{DAF060AB-1E55-43B9-8AAB-6FB025537F2F}">
                      <wpsdc:hlinkClr xmlns:wpsdc="http://www.wps.cn/officeDocument/2017/drawingmlCustomData" val="F14124"/>
                      <wpsdc:folHlinkClr xmlns:wpsdc="http://www.wps.cn/officeDocument/2017/drawingmlCustomData" val="F14124"/>
                      <wpsdc:hlinkUnderline xmlns:wpsdc="http://www.wps.cn/officeDocument/2017/drawingmlCustomData" val="1"/>
                    </a:ext>
                  </a:extLst>
                </a:hlinkClick>
              </a:rPr>
              <a:t>https://dsmechta-hab.ru/ </a:t>
            </a:r>
            <a:endParaRPr lang="ru-RU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+mn-ea"/>
              <a:hlinkClick r:id="rId2" action="ppaction://hlinkfile">
                <a:extLst>
                  <a:ext uri="{DAF060AB-1E55-43B9-8AAB-6FB025537F2F}">
                    <wpsdc:hlinkClr xmlns:wpsdc="http://www.wps.cn/officeDocument/2017/drawingmlCustomData" val="F14124"/>
                    <wpsdc:folHlinkClr xmlns:wpsdc="http://www.wps.cn/officeDocument/2017/drawingmlCustomData" val="F14124"/>
                    <wpsdc:hlinkUnderline xmlns:wpsdc="http://www.wps.cn/officeDocument/2017/drawingmlCustomData" val="1"/>
                  </a:ext>
                </a:extLst>
              </a:hlinkClick>
            </a:endParaRPr>
          </a:p>
          <a:p>
            <a:pPr algn="ctr"/>
            <a:r>
              <a:rPr lang="ru-RU" altLang="en-US" sz="1400" b="1">
                <a:latin typeface="Sitka Banner" panose="02000505000000020004" charset="0"/>
                <a:cs typeface="Sitka Banner" panose="02000505000000020004" charset="0"/>
              </a:rPr>
              <a:t>:</a:t>
            </a:r>
            <a:endParaRPr lang="ru-RU" altLang="en-US" sz="1400" b="1">
              <a:latin typeface="Sitka Banner" panose="02000505000000020004" charset="0"/>
              <a:cs typeface="Sitka Banner" panose="020005050000000200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3284984"/>
            <a:ext cx="7704856" cy="40183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«Мы разрабатываем такую программу, я, наверно, впервые об этом скажу, помощи родителям, у которых родился ребенок, именно с точки зрения того, как его воспитывать. Ребенок в дошкольном детстве должен максимально развиваться, он должен общаться со сверстниками, играть, у него должны развиваться основные психологические функции. А в школе его уже потом научат читать и писать»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44450" indent="2821305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Министр просвещения России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44450" indent="2821305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Кравцов Сергей Сергеевич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3613"/>
            <a:ext cx="3456385" cy="259840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14571"/>
            <a:ext cx="2880320" cy="23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98416" y="692696"/>
            <a:ext cx="799288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800" b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800" b="1" u="sng" dirty="0">
                <a:solidFill>
                  <a:srgbClr val="FF0000"/>
                </a:solidFill>
                <a:latin typeface="Georgia" panose="02040502050405020303" pitchFamily="18" charset="0"/>
              </a:rPr>
              <a:t>Цель ФОП ДО </a:t>
            </a:r>
            <a:r>
              <a:rPr lang="ru-RU" alt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– разностороннее развитие ребенка дошкольного возраста на основе духовно-нравственных ценностей российского народа, исторических и национально-культурных традиций. </a:t>
            </a:r>
            <a:endParaRPr lang="ru-RU" alt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 eaLnBrk="1" hangingPunct="1"/>
            <a:endParaRPr lang="ru-RU" alt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8893175" y="53006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8893175" y="53006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49153" y="836714"/>
            <a:ext cx="8424863" cy="13239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</a:t>
            </a:r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образовательного учреждения – </a:t>
            </a:r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локальный нормативный акт, определяющий содержание дошкольного образования в дошкольном образовательном учреждении 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709295" y="2161540"/>
            <a:ext cx="8119110" cy="39751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Программа 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разработана на основе: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Федеральной образовательной программы дошкольного образования (далее ФОП ДО),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Федерального государственного образовательного стандарта дошкольного образования (далее – ФГОС ДО)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с учетом нормативных правовых актов, содержащих обязательные требования к условиям организации дошкольного образования, а также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в соответствии с федеральными, региональными, муниципальными и институциональными нормативными документами и локальными нормативными актами:   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  <a:hlinkClick r:id="rId1" action="ppaction://hlinkfile">
                  <a:extLst>
                    <a:ext uri="{DAF060AB-1E55-43B9-8AAB-6FB025537F2F}">
                      <wpsdc:hlinkClr xmlns:wpsdc="http://www.wps.cn/officeDocument/2017/drawingmlCustomData" val="F14124"/>
                      <wpsdc:folHlinkClr xmlns:wpsdc="http://www.wps.cn/officeDocument/2017/drawingmlCustomData" val="F14124"/>
                      <wpsdc:hlinkUnderline xmlns:wpsdc="http://www.wps.cn/officeDocument/2017/drawingmlCustomData" val="1"/>
                    </a:ext>
                  </a:extLst>
                </a:hlinkClick>
              </a:rPr>
              <a:t>https://dsmechta-hab.ru/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  <a:hlinkClick r:id="rId1" action="ppaction://hlinkfile">
                  <a:extLst>
                    <a:ext uri="{DAF060AB-1E55-43B9-8AAB-6FB025537F2F}">
                      <wpsdc:hlinkClr xmlns:wpsdc="http://www.wps.cn/officeDocument/2017/drawingmlCustomData" val="F14124"/>
                      <wpsdc:folHlinkClr xmlns:wpsdc="http://www.wps.cn/officeDocument/2017/drawingmlCustomData" val="F14124"/>
                      <wpsdc:hlinkUnderline xmlns:wpsdc="http://www.wps.cn/officeDocument/2017/drawingmlCustomData" val="1"/>
                    </a:ext>
                  </a:extLst>
                </a:hlinkClick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                    </a:t>
            </a:r>
            <a:endParaRPr lang="ru-RU" alt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6852" y="2852936"/>
            <a:ext cx="1940892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ФОП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6920" y="2916833"/>
            <a:ext cx="2232025" cy="961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ФГОС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88111" y="2673114"/>
            <a:ext cx="2232025" cy="1583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Основа для ОП</a:t>
            </a:r>
            <a:endParaRPr lang="ru-RU" sz="4800" dirty="0"/>
          </a:p>
        </p:txBody>
      </p:sp>
      <p:sp>
        <p:nvSpPr>
          <p:cNvPr id="6" name="Плюс 5"/>
          <p:cNvSpPr/>
          <p:nvPr/>
        </p:nvSpPr>
        <p:spPr>
          <a:xfrm>
            <a:off x="2267744" y="293628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448945" y="294382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1206" y="919973"/>
            <a:ext cx="7798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Федеральная образовательная программа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дошкольного образования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и Федеральный государственный стандарт дошкольного образования 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станут основой для разработки образовательных программ ДОО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476672"/>
            <a:ext cx="7632848" cy="5662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Отличие ФОП ДО от ООП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ДО</a:t>
            </a:r>
            <a:endParaRPr lang="ru-RU" sz="2400" b="1" dirty="0" smtClean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более детализирована,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рассчитана на дошкольное воспитание разных возрастных групп,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направлена на воспитание патриотических и интернациональных чувств,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сделан акцент на правила безопасного поведения в различных ситуациях,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представлен примерный перечень музыкальных и художественных произведений искусства и кинематографических произведений</a:t>
            </a:r>
            <a:r>
              <a:rPr lang="ru-RU" sz="2400" dirty="0">
                <a:latin typeface="Georgia" panose="02040502050405020303" pitchFamily="18" charset="0"/>
                <a:cs typeface="+mn-cs"/>
              </a:rPr>
              <a:t>.</a:t>
            </a:r>
            <a:endParaRPr lang="ru-RU" sz="2400" dirty="0"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latin typeface="Georgia" panose="02040502050405020303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32656"/>
            <a:ext cx="8352928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Arial Black" panose="020B0A04020102020204" pitchFamily="34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Разделы ФОП: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целевой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содержательный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‎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организационный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В структуру ФОП входят:</a:t>
            </a:r>
            <a:endParaRPr lang="ru-RU" sz="2800" b="1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федеральная рабочая 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образования; 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федеральная рабочая 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воспитания; 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коррекционно-развивающей работы; 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примерный режим и распорядок дня в дошкольной группе; 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федеральный календарный план воспитательной работы.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2771800" y="533400"/>
            <a:ext cx="396044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Структура ОП ДО</a:t>
            </a:r>
            <a:endParaRPr lang="ru-RU" alt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323215" y="1125220"/>
            <a:ext cx="3576955" cy="4457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Общие положения: 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3109595" y="1056005"/>
            <a:ext cx="5475605" cy="969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defRPr/>
            </a:pP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Раскрывают назначение ОП ДО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статус и особенности ОП, содержание разделов (целевого, содержательного и организационного)</a:t>
            </a:r>
            <a:endParaRPr lang="ru-RU" altLang="en-US" sz="1600" b="1" i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203200" y="2159635"/>
            <a:ext cx="2305050" cy="5086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Целевой раздел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2305050" y="2170430"/>
            <a:ext cx="3599180" cy="3575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Содержательный раздел</a:t>
            </a:r>
            <a:endParaRPr lang="ru-RU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6041390" y="2159000"/>
            <a:ext cx="2993390" cy="4540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Организационный раздел</a:t>
            </a:r>
            <a:endParaRPr lang="ru-RU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229870" y="2646045"/>
            <a:ext cx="2545080" cy="32334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ru-RU" altLang="ru-RU" sz="1600" u="sng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ru-RU" alt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Содержит:</a:t>
            </a:r>
            <a:endParaRPr lang="ru-RU" altLang="ru-RU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цели, задачи, принципы ФОП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планируемые результаты освоения ФОП в разные периоды детства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подходы к педагогической диагностике достижения планируемых результатов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2955925" y="2849245"/>
            <a:ext cx="2795905" cy="2366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defRPr/>
            </a:pP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Включает:</a:t>
            </a:r>
            <a:endParaRPr lang="ru-RU" sz="16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задачи и содержание образовательной деятельности по образовательным областям во всех возрастных группах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направления и задачи КРР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рабочую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программу воспитания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иные материалы</a:t>
            </a:r>
            <a:endParaRPr lang="ru-RU" alt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6056630" y="2940685"/>
            <a:ext cx="2922905" cy="28657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Содержит:</a:t>
            </a:r>
            <a:endParaRPr lang="ru-RU" altLang="ru-RU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психолого-педагогические, кадровые условия, МТО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примерный режим дня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примерный перечень произведений искусства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примерный календарный план воспитательной работы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6254</Words>
  <Application>WPS Presentation</Application>
  <PresentationFormat>Экран (4:3)</PresentationFormat>
  <Paragraphs>171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100" baseType="lpstr">
      <vt:lpstr>Arial</vt:lpstr>
      <vt:lpstr>SimSun</vt:lpstr>
      <vt:lpstr>Wingdings</vt:lpstr>
      <vt:lpstr>Calibri</vt:lpstr>
      <vt:lpstr>Georgia</vt:lpstr>
      <vt:lpstr>Times New Roman</vt:lpstr>
      <vt:lpstr>Arial Black</vt:lpstr>
      <vt:lpstr>Mangal</vt:lpstr>
      <vt:lpstr>Segoe Print</vt:lpstr>
      <vt:lpstr>Arial Unicode MS</vt:lpstr>
      <vt:lpstr>Symbol</vt:lpstr>
      <vt:lpstr>Trebuchet MS</vt:lpstr>
      <vt:lpstr>Microsoft YaHei</vt:lpstr>
      <vt:lpstr>Arial Unicode MS</vt:lpstr>
      <vt:lpstr>Monotype Corsiva</vt:lpstr>
      <vt:lpstr>Bahnschrift SemiCondensed</vt:lpstr>
      <vt:lpstr>Bahnschrift</vt:lpstr>
      <vt:lpstr>Bahnschrift Light Condensed</vt:lpstr>
      <vt:lpstr>Comic Sans MS</vt:lpstr>
      <vt:lpstr>Courier New</vt:lpstr>
      <vt:lpstr>Franklin Gothic Medium</vt:lpstr>
      <vt:lpstr>Malgun Gothic Semilight</vt:lpstr>
      <vt:lpstr>Impact</vt:lpstr>
      <vt:lpstr>Viner Hand ITC</vt:lpstr>
      <vt:lpstr>Tw Cen MT Condensed Extra Bold</vt:lpstr>
      <vt:lpstr>Vladimir Script</vt:lpstr>
      <vt:lpstr>Webdings</vt:lpstr>
      <vt:lpstr>Tw Cen MT Condensed</vt:lpstr>
      <vt:lpstr>Bahnschrift SemiLight Condensed</vt:lpstr>
      <vt:lpstr>Arial Narrow</vt:lpstr>
      <vt:lpstr>Bahnschrift Light</vt:lpstr>
      <vt:lpstr>TeamViewer15</vt:lpstr>
      <vt:lpstr>Tahoma</vt:lpstr>
      <vt:lpstr>Sitka Display</vt:lpstr>
      <vt:lpstr>Sitka Banner</vt:lpstr>
      <vt:lpstr>Bahnschrift SemiBold</vt:lpstr>
      <vt:lpstr>Bahnschrift SemiBold SemiConden</vt:lpstr>
      <vt:lpstr>Bookman Old Style</vt:lpstr>
      <vt:lpstr>Century Gothic</vt:lpstr>
      <vt:lpstr>Franklin Gothic Demi</vt:lpstr>
      <vt:lpstr>Franklin Gothic Medium Cond</vt:lpstr>
      <vt:lpstr>Haettenschweiler</vt:lpstr>
      <vt:lpstr>Microsoft JhengHei UI</vt:lpstr>
      <vt:lpstr>MS Gothic</vt:lpstr>
      <vt:lpstr>NSimSun</vt:lpstr>
      <vt:lpstr>Segoe UI</vt:lpstr>
      <vt:lpstr>Segoe UI Semilight</vt:lpstr>
      <vt:lpstr>Stencil</vt:lpstr>
      <vt:lpstr>Snap ITC</vt:lpstr>
      <vt:lpstr>Segoe UI Historic</vt:lpstr>
      <vt:lpstr>PMingLiU-ExtB</vt:lpstr>
      <vt:lpstr>MingLiU_HKSCS-ExtB</vt:lpstr>
      <vt:lpstr>MS Outlook</vt:lpstr>
      <vt:lpstr>Mongolian Baiti</vt:lpstr>
      <vt:lpstr>Cambria Math</vt:lpstr>
      <vt:lpstr>Consolas</vt:lpstr>
      <vt:lpstr>Franklin Gothic Book</vt:lpstr>
      <vt:lpstr>Microsoft YaHei UI Light</vt:lpstr>
      <vt:lpstr>Microsoft YaHei UI</vt:lpstr>
      <vt:lpstr>Microsoft YaHei Light</vt:lpstr>
      <vt:lpstr>Microsoft Sans Serif</vt:lpstr>
      <vt:lpstr>Microsoft JhengHei UI Light</vt:lpstr>
      <vt:lpstr>Microsoft JhengHei</vt:lpstr>
      <vt:lpstr>Imprint MT Shadow</vt:lpstr>
      <vt:lpstr>Wingdings 3</vt:lpstr>
      <vt:lpstr>Tw Cen MT</vt:lpstr>
      <vt:lpstr>Segoe UI Symbol</vt:lpstr>
      <vt:lpstr>Vivaldi</vt:lpstr>
      <vt:lpstr>Wingdings</vt:lpstr>
      <vt:lpstr>Wingdings 2</vt:lpstr>
      <vt:lpstr>SimSun-ExtB</vt:lpstr>
      <vt:lpstr>Segoe UI Emoji</vt:lpstr>
      <vt:lpstr>Microsoft Himalaya</vt:lpstr>
      <vt:lpstr>Marlett</vt:lpstr>
      <vt:lpstr>Magneto</vt:lpstr>
      <vt:lpstr>Lucida Sans Typewriter</vt:lpstr>
      <vt:lpstr>Lucida Fax</vt:lpstr>
      <vt:lpstr>Leelawadee UI</vt:lpstr>
      <vt:lpstr>Kristen ITC</vt:lpstr>
      <vt:lpstr>Воздушный поток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46</cp:revision>
  <dcterms:created xsi:type="dcterms:W3CDTF">2023-02-22T14:53:00Z</dcterms:created>
  <dcterms:modified xsi:type="dcterms:W3CDTF">2023-11-15T05:47:10Z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C86C6B0779054D078D5252E21B4EA94B_12</vt:lpwstr>
  </property>
  <property fmtid="{D5CDD505-2E9C-101B-9397-08002B2CF9AE}" pid="3" name="KSOProductBuildVer">
    <vt:lpwstr>1049-12.2.0.13306</vt:lpwstr>
  </property>
</Properties>
</file>